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2" r:id="rId2"/>
    <p:sldId id="256" r:id="rId3"/>
    <p:sldId id="278" r:id="rId4"/>
    <p:sldId id="279" r:id="rId5"/>
    <p:sldId id="257" r:id="rId6"/>
    <p:sldId id="258" r:id="rId7"/>
    <p:sldId id="259" r:id="rId8"/>
    <p:sldId id="260" r:id="rId9"/>
    <p:sldId id="284" r:id="rId10"/>
    <p:sldId id="298" r:id="rId11"/>
    <p:sldId id="297" r:id="rId12"/>
    <p:sldId id="283" r:id="rId13"/>
    <p:sldId id="287" r:id="rId14"/>
    <p:sldId id="286" r:id="rId15"/>
    <p:sldId id="315" r:id="rId16"/>
    <p:sldId id="290" r:id="rId17"/>
    <p:sldId id="291" r:id="rId18"/>
    <p:sldId id="296" r:id="rId19"/>
    <p:sldId id="295" r:id="rId20"/>
    <p:sldId id="299" r:id="rId21"/>
    <p:sldId id="316" r:id="rId22"/>
    <p:sldId id="300" r:id="rId23"/>
    <p:sldId id="310" r:id="rId24"/>
    <p:sldId id="311" r:id="rId25"/>
    <p:sldId id="312" r:id="rId26"/>
    <p:sldId id="313" r:id="rId27"/>
    <p:sldId id="314" r:id="rId28"/>
    <p:sldId id="317" r:id="rId29"/>
    <p:sldId id="309" r:id="rId30"/>
    <p:sldId id="305" r:id="rId31"/>
    <p:sldId id="27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D2620-5088-4B52-ADD3-95463CCE755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7A9B1-8D2C-4A20-8DCC-68B7961E5D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05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7A9B1-8D2C-4A20-8DCC-68B7961E5DA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4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9BB1E-E6B7-4CF4-80B7-D1C6B4CDDB0E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FF0E5-1E64-4E4F-A395-3A79B40BB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Batang" pitchFamily="18" charset="-127"/>
                <a:ea typeface="Batang" pitchFamily="18" charset="-127"/>
              </a:rPr>
              <a:t>Профилактика </a:t>
            </a:r>
            <a:r>
              <a:rPr lang="ru-RU" dirty="0" err="1" smtClean="0">
                <a:latin typeface="Batang" pitchFamily="18" charset="-127"/>
                <a:ea typeface="Batang" pitchFamily="18" charset="-127"/>
              </a:rPr>
              <a:t>дисграфии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 </a:t>
            </a:r>
            <a:endParaRPr lang="ru-RU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581128"/>
            <a:ext cx="7200800" cy="1752600"/>
          </a:xfrm>
        </p:spPr>
        <p:txBody>
          <a:bodyPr>
            <a:normAutofit/>
          </a:bodyPr>
          <a:lstStyle/>
          <a:p>
            <a:pPr algn="r"/>
            <a:r>
              <a:rPr lang="ru-RU" sz="2300" dirty="0" err="1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Поливара</a:t>
            </a:r>
            <a:r>
              <a:rPr lang="ru-RU" sz="23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 Татьяна Викторовна</a:t>
            </a:r>
            <a:endParaRPr lang="ru-RU" sz="23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3371"/>
            <a:ext cx="8496944" cy="658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25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Batang" pitchFamily="18" charset="-127"/>
                <a:ea typeface="Batang" pitchFamily="18" charset="-127"/>
              </a:rPr>
              <a:t>Снижение двигательной активности, как ни странно, приводит к речевым, и поведенческим проблемам, а также к нарушениям процессов обучения чтению, письму, счёту.</a:t>
            </a:r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14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417646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«БЕЗ ЭТИХ ИГР – РЕБЁНОК ТИГР»</a:t>
            </a:r>
            <a:b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 поэтапном игровом развитии, согласно классической психологии, формируются все механизмы, необходимые для успешной учёбы и, в частности, для грамотного письма.</a:t>
            </a:r>
            <a:b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+</a:t>
            </a:r>
            <a:b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Мы </a:t>
            </a:r>
            <a:r>
              <a:rPr lang="ru-RU" sz="3600" dirty="0">
                <a:latin typeface="Batang" pitchFamily="18" charset="-127"/>
                <a:ea typeface="Batang" pitchFamily="18" charset="-127"/>
              </a:rPr>
              <a:t>легко достигаем высоких целей, если осознаём их необходимость.</a:t>
            </a:r>
            <a:br>
              <a:rPr lang="ru-RU" sz="3600" dirty="0">
                <a:latin typeface="Batang" pitchFamily="18" charset="-127"/>
                <a:ea typeface="Batang" pitchFamily="18" charset="-127"/>
              </a:rPr>
            </a:br>
            <a: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endParaRPr lang="ru-RU" sz="36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663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Batang" panose="02030600000101010101" pitchFamily="18" charset="-127"/>
                <a:ea typeface="Batang" panose="02030600000101010101" pitchFamily="18" charset="-127"/>
              </a:rPr>
              <a:t>ИГРЫ НА ВКЛЮЧАЕМОСТЬ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712968" cy="4464496"/>
          </a:xfrm>
        </p:spPr>
        <p:txBody>
          <a:bodyPr>
            <a:noAutofit/>
          </a:bodyPr>
          <a:lstStyle/>
          <a:p>
            <a:r>
              <a:rPr lang="ru-RU" sz="1900" b="1" dirty="0">
                <a:latin typeface="Batang" panose="02030600000101010101" pitchFamily="18" charset="-127"/>
                <a:ea typeface="Batang" panose="02030600000101010101" pitchFamily="18" charset="-127"/>
              </a:rPr>
              <a:t>«</a:t>
            </a:r>
            <a:r>
              <a:rPr lang="ru-RU" sz="19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Капитаны»</a:t>
            </a:r>
          </a:p>
          <a:p>
            <a:pPr marL="0" indent="0" algn="just">
              <a:buNone/>
            </a:pP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Дети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повторяют движения за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учителем,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если слышат команду «Капитаны». Если такой  команды не прозвучало, движение не повторять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. Также можно использовать любое другое слово.</a:t>
            </a:r>
            <a:endParaRPr lang="ru-RU" sz="19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«</a:t>
            </a:r>
            <a:r>
              <a:rPr lang="ru-RU" sz="1900" b="1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Запретное движение» </a:t>
            </a:r>
          </a:p>
          <a:p>
            <a:pPr marL="0" indent="0" algn="just">
              <a:buNone/>
            </a:pP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Перед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началом игры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учитель (ведущий)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показывает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запретное движение, например, «руки вытянуты вперед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». Далее он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начинает показывать различные движения,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дети повторяют все движения,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кроме запретного.  Задача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ведущего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– поймать игрока в ловушку,  задача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детей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– быть 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внимательными </a:t>
            </a: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и не повторять запретного движения</a:t>
            </a:r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. </a:t>
            </a:r>
            <a:endParaRPr lang="ru-RU" sz="19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ru-RU" sz="1900" b="1" dirty="0">
                <a:latin typeface="Batang" panose="02030600000101010101" pitchFamily="18" charset="-127"/>
                <a:ea typeface="Batang" panose="02030600000101010101" pitchFamily="18" charset="-127"/>
              </a:rPr>
              <a:t>«Обезьянки»</a:t>
            </a:r>
          </a:p>
          <a:p>
            <a:pPr marL="0" indent="0" algn="just">
              <a:buNone/>
            </a:pPr>
            <a:r>
              <a:rPr lang="ru-RU" sz="1900" dirty="0">
                <a:latin typeface="Batang" panose="02030600000101010101" pitchFamily="18" charset="-127"/>
                <a:ea typeface="Batang" panose="02030600000101010101" pitchFamily="18" charset="-127"/>
              </a:rPr>
              <a:t>Логопед показывает движения, дети  повторяют с опозданием на одно.</a:t>
            </a:r>
          </a:p>
          <a:p>
            <a:pPr marL="0" indent="0">
              <a:buNone/>
            </a:pPr>
            <a:endParaRPr lang="ru-RU" sz="1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ru-RU" sz="1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96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РАБОТА С РИТМАМИ</a:t>
            </a:r>
            <a:br>
              <a:rPr lang="ru-RU" sz="36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endParaRPr lang="ru-RU" sz="36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8192"/>
            <a:ext cx="8229600" cy="2116832"/>
          </a:xfrm>
        </p:spPr>
        <p:txBody>
          <a:bodyPr/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Вальсы</a:t>
            </a:r>
          </a:p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Визуальная работа с ритмами</a:t>
            </a:r>
          </a:p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Цифровые стихи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868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Вальсы.</a:t>
            </a:r>
            <a:br>
              <a:rPr lang="ru-RU" sz="3600" dirty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</a:br>
            <a:endParaRPr lang="ru-RU" sz="3600" dirty="0">
              <a:solidFill>
                <a:schemeClr val="bg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496944" cy="4608512"/>
          </a:xfrm>
        </p:spPr>
        <p:txBody>
          <a:bodyPr>
            <a:noAutofit/>
          </a:bodyPr>
          <a:lstStyle/>
          <a:p>
            <a:pPr algn="l"/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• Дети хлопают </a:t>
            </a:r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на сильную долю по 1 разу. </a:t>
            </a:r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  </a:t>
            </a:r>
            <a:endParaRPr lang="ru-RU" sz="25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  <a:p>
            <a:pPr algn="l"/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• Дети хлопают на сильную долю по 1 разу, а вы – два раза на две слабых доли.</a:t>
            </a:r>
          </a:p>
          <a:p>
            <a:pPr algn="l"/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• Вы </a:t>
            </a:r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хлопаете на сильную долю, а </a:t>
            </a:r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дети </a:t>
            </a:r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– на две слабых.</a:t>
            </a:r>
          </a:p>
          <a:p>
            <a:pPr algn="l"/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• Дети </a:t>
            </a:r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хлопают </a:t>
            </a:r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в ритме вальса.</a:t>
            </a:r>
          </a:p>
          <a:p>
            <a:pPr algn="l"/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• Дети хлопают в ритме вальса, а вы его  сбиваете хлопками.</a:t>
            </a:r>
          </a:p>
          <a:p>
            <a:pPr algn="l"/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• Дети </a:t>
            </a:r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стучат </a:t>
            </a:r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карандашом в ритм </a:t>
            </a:r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вальса </a:t>
            </a:r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или </a:t>
            </a:r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топают </a:t>
            </a:r>
            <a:r>
              <a:rPr lang="ru-RU" sz="25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ногой.</a:t>
            </a:r>
          </a:p>
          <a:p>
            <a:pPr algn="l"/>
            <a:endParaRPr lang="ru-RU" sz="25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65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val_s-iz-kf-quotBeregis_-avtomobilyaquot-Bez-nazvaniya(muzof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6814298" y="6074715"/>
            <a:ext cx="609600" cy="83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1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ХЛОПНИ! ТОПНИ! СТУКНИ!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340768"/>
            <a:ext cx="6472808" cy="3600400"/>
          </a:xfrm>
        </p:spPr>
        <p:txBody>
          <a:bodyPr>
            <a:normAutofit/>
          </a:bodyPr>
          <a:lstStyle/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67783"/>
            <a:ext cx="2892322" cy="396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4" y="1074521"/>
            <a:ext cx="2977174" cy="395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74521"/>
            <a:ext cx="2881634" cy="395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85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43204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ЦИФРОВЫЕ СТИХИ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772816"/>
            <a:ext cx="6400800" cy="3528392"/>
          </a:xfrm>
        </p:spPr>
        <p:txBody>
          <a:bodyPr>
            <a:normAutofit/>
          </a:bodyPr>
          <a:lstStyle/>
          <a:p>
            <a:r>
              <a:rPr lang="ru-RU" sz="2500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	</a:t>
            </a:r>
            <a:endParaRPr lang="ru-RU" sz="25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418" y="586303"/>
            <a:ext cx="4767163" cy="449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30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ОРИЕНТАЦИЯ В ПРОСТРАНСТВЕ </a:t>
            </a:r>
            <a:b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И В СОБСТВЕННОМ ТЕЛЕ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05180" y="1556792"/>
            <a:ext cx="4038600" cy="3196951"/>
          </a:xfrm>
        </p:spPr>
        <p:txBody>
          <a:bodyPr>
            <a:normAutofit fontScale="92500" lnSpcReduction="20000"/>
          </a:bodyPr>
          <a:lstStyle/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Исполнитель (со школьными принадлежностями)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Муха (на листе бумаги и на местности)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Рисование по клеточкам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Лабиринты</a:t>
            </a:r>
            <a:endParaRPr lang="ru-RU" sz="19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Светофор  = </a:t>
            </a:r>
            <a:r>
              <a:rPr lang="ru-RU" sz="1900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судоку</a:t>
            </a:r>
            <a:endParaRPr lang="ru-RU" sz="19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Зеркальное рисование и письмо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Расскажи стихи руками</a:t>
            </a:r>
          </a:p>
          <a:p>
            <a:r>
              <a:rPr lang="ru-RU" sz="1900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Шаолинь</a:t>
            </a:r>
            <a:endParaRPr lang="ru-RU" sz="19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Игры с мячами</a:t>
            </a:r>
          </a:p>
          <a:p>
            <a:endParaRPr lang="ru-RU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33400" y="1600200"/>
            <a:ext cx="4038600" cy="3340968"/>
          </a:xfrm>
        </p:spPr>
        <p:txBody>
          <a:bodyPr>
            <a:normAutofit fontScale="92500" lnSpcReduction="20000"/>
          </a:bodyPr>
          <a:lstStyle/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Игры на развитие мелкой моторики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Нейропсихологические упражнения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общей моторики на уроках физкультуры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мелкой моторики на уроках музыки</a:t>
            </a:r>
          </a:p>
          <a:p>
            <a:r>
              <a:rPr lang="ru-RU" sz="19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Развитие пространственной ориентации на уроках ОБЖ, технологии и рисовани</a:t>
            </a:r>
            <a:r>
              <a:rPr lang="ru-RU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я</a:t>
            </a:r>
            <a:endParaRPr lang="ru-RU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ru-RU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919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9512" y="116633"/>
            <a:ext cx="8856984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5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1907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306" y="164023"/>
            <a:ext cx="3192016" cy="319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45307"/>
            <a:ext cx="3384376" cy="198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318" y="212304"/>
            <a:ext cx="3312368" cy="3095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87908"/>
            <a:ext cx="1650714" cy="170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474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332656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dirty="0">
                <a:solidFill>
                  <a:prstClr val="white">
                    <a:lumMod val="50000"/>
                  </a:prstClr>
                </a:solidFill>
                <a:latin typeface="Batang" pitchFamily="18" charset="-127"/>
                <a:ea typeface="Batang" pitchFamily="18" charset="-127"/>
                <a:cs typeface="+mj-cs"/>
              </a:rPr>
              <a:t>Школьник, овладевающий письмом, не только не ощущает потребности в этой речевой функции, но он ещё в высшей степени смутно представляет себе, для чего эта функция ему нужна.</a:t>
            </a:r>
            <a:br>
              <a:rPr lang="ru-RU" sz="3600" dirty="0">
                <a:solidFill>
                  <a:prstClr val="white">
                    <a:lumMod val="50000"/>
                  </a:prstClr>
                </a:solidFill>
                <a:latin typeface="Batang" pitchFamily="18" charset="-127"/>
                <a:ea typeface="Batang" pitchFamily="18" charset="-127"/>
                <a:cs typeface="+mj-cs"/>
              </a:rPr>
            </a:br>
            <a:r>
              <a:rPr lang="ru-RU" sz="3600" dirty="0">
                <a:solidFill>
                  <a:prstClr val="white">
                    <a:lumMod val="50000"/>
                  </a:prstClr>
                </a:solidFill>
                <a:latin typeface="Batang" pitchFamily="18" charset="-127"/>
                <a:ea typeface="Batang" pitchFamily="18" charset="-127"/>
                <a:cs typeface="+mj-cs"/>
              </a:rPr>
              <a:t>Л. С. Выготский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9512" y="116633"/>
            <a:ext cx="8856984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5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9508"/>
            <a:ext cx="6408712" cy="6456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29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9" y="476672"/>
            <a:ext cx="674508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321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ПИСЬМЕННАЯ РЕЧЬ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836712"/>
            <a:ext cx="8229600" cy="4813995"/>
          </a:xfrm>
        </p:spPr>
        <p:txBody>
          <a:bodyPr/>
          <a:lstStyle/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Магазин (рекламируем слово и продаём его)</a:t>
            </a: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Кузовок (собираем кузовок по рифме)</a:t>
            </a: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Арабское письмо (справа налево)</a:t>
            </a: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Древнерусское письмо (отдельно гласные, затем согласные)</a:t>
            </a: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Неудачный робот (место буквы в слове)</a:t>
            </a: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Зелёные словечки</a:t>
            </a:r>
          </a:p>
          <a:p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Р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азноцветное письмо</a:t>
            </a: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Виселица или </a:t>
            </a:r>
            <a:r>
              <a:rPr lang="ru-RU" sz="2400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Балда</a:t>
            </a:r>
            <a:endParaRPr lang="ru-RU" sz="24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Буквенная арифметика ( </a:t>
            </a:r>
            <a:r>
              <a:rPr lang="ru-RU" sz="2400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Эдигей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)</a:t>
            </a:r>
          </a:p>
          <a:p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Классики</a:t>
            </a:r>
          </a:p>
          <a:p>
            <a:endParaRPr lang="ru-RU" sz="24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ru-RU" sz="24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ru-RU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588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МАГАЗИН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123728" y="1052736"/>
            <a:ext cx="6357392" cy="4032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 - 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Ч - 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А - 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С - 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Т - 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Ь - 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Е - 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748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КУЗОВОК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4032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«Собираемся в лесок, наполняем </a:t>
            </a:r>
            <a:r>
              <a:rPr lang="ru-RU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кузовОК</a:t>
            </a: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»</a:t>
            </a:r>
          </a:p>
          <a:p>
            <a:pPr marL="0" indent="0" algn="just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«Вот перед нами </a:t>
            </a:r>
            <a:r>
              <a:rPr lang="ru-RU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корзИНА</a:t>
            </a: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, туда отправляется…»</a:t>
            </a:r>
          </a:p>
          <a:p>
            <a:pPr marL="0" indent="0" algn="just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« Вот коробка, что там?»</a:t>
            </a:r>
          </a:p>
          <a:p>
            <a:pPr marL="0" indent="0" algn="just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«Вот </a:t>
            </a:r>
            <a:r>
              <a:rPr lang="ru-RU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ящИК</a:t>
            </a: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. Клади туда…»</a:t>
            </a:r>
          </a:p>
          <a:p>
            <a:pPr marL="0" indent="0" algn="just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«Вот большой-большой </a:t>
            </a:r>
            <a:r>
              <a:rPr lang="ru-RU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паКЕТ</a:t>
            </a: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. Клади в него…»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33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АРАБСКОЕ ПИСЬМО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59632" y="1052736"/>
            <a:ext cx="7560840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Она не жена, но..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У скал плакса ласкал плаксу.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Лёша на полке клопа нашёл.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Ешь немытого ты меньше.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И черви в речи.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Нажал кабан на баклажан.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30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ДРЕВНЕРУССКОЕ ПИСЬМО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63688" y="1988840"/>
            <a:ext cx="5832648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Письмо только гласными</a:t>
            </a:r>
          </a:p>
          <a:p>
            <a:pPr marL="0" indent="0">
              <a:buNone/>
            </a:pPr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Письмо только согласными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49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НЕУДАЧНЫЙ РОБОТ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55776" y="1052736"/>
            <a:ext cx="2520280" cy="403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Batang" panose="02030600000101010101" pitchFamily="18" charset="-127"/>
                <a:ea typeface="Batang" panose="02030600000101010101" pitchFamily="18" charset="-127"/>
              </a:rPr>
              <a:t>в</a:t>
            </a: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_ _ _ _ _ _ _ _ _ _ 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д _ _ _ _ _ _ _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о _ _ _ _ _ _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х _ _ _ _ _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_ н _ _ _ _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_ _ о _ _ _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_ _ _ в _ _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_ _ _ _ е _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_ _ _ _ _ н _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_ _ _ _ _ _ и _</a:t>
            </a:r>
          </a:p>
          <a:p>
            <a:pPr marL="0" indent="0">
              <a:buNone/>
            </a:pPr>
            <a:r>
              <a:rPr lang="ru-RU" sz="20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_ _ _ _ _ _ _ _ _ _ е </a:t>
            </a:r>
            <a:endParaRPr lang="ru-RU" sz="20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68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ЗЕЛЁНЫЕ СЛОВЕЧКИ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844824"/>
            <a:ext cx="8280920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err="1">
                <a:latin typeface="Batang" panose="02030600000101010101" pitchFamily="18" charset="-127"/>
                <a:ea typeface="Batang" panose="02030600000101010101" pitchFamily="18" charset="-127"/>
              </a:rPr>
              <a:t>спурщиелсатгваиттееллььннооее</a:t>
            </a:r>
            <a:endParaRPr lang="ru-RU" sz="36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367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50405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БУКЕННАЯ АРИФМЕТИКА</a:t>
            </a:r>
            <a:endParaRPr lang="ru-RU" sz="3600" dirty="0">
              <a:solidFill>
                <a:schemeClr val="bg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692696"/>
            <a:ext cx="7992888" cy="453650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Хлебушек – ушек +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ороб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=  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Футбол +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ис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+ т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Учить – ь+ ель +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ница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Учительница – ни –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ца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Тополь – ль +р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Телевизор –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визор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+ скоп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Солнце –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нце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+ дат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Цирк + у + ль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Шорох –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рох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+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фёр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Государство – удар –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ство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+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тиница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=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Перемирие – </a:t>
            </a:r>
            <a:r>
              <a:rPr lang="ru-RU" sz="2400" dirty="0" err="1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емир</a:t>
            </a:r>
            <a:r>
              <a:rPr lang="ru-RU" sz="2400" dirty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– </a:t>
            </a:r>
            <a:r>
              <a:rPr lang="ru-RU" sz="2400" dirty="0" err="1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ие+и</a:t>
            </a:r>
            <a:r>
              <a:rPr lang="ru-RU" sz="24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+ метр =</a:t>
            </a:r>
            <a:endParaRPr lang="ru-RU" sz="2400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Иллюминация – мина – </a:t>
            </a:r>
            <a:r>
              <a:rPr lang="ru-RU" sz="2400" dirty="0" err="1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ция</a:t>
            </a:r>
            <a:r>
              <a:rPr lang="ru-RU" sz="24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+</a:t>
            </a:r>
            <a:r>
              <a:rPr lang="ru-RU" sz="2400" dirty="0" err="1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страция</a:t>
            </a:r>
            <a:r>
              <a:rPr lang="ru-RU" sz="2400" dirty="0" smtClean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=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500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Процесс письма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endParaRPr lang="ru-RU" sz="2500" dirty="0" smtClean="0">
              <a:latin typeface="Batang" pitchFamily="18" charset="-127"/>
              <a:ea typeface="Batang" pitchFamily="18" charset="-127"/>
            </a:endParaRPr>
          </a:p>
          <a:p>
            <a:r>
              <a:rPr lang="ru-RU" sz="2500" dirty="0" smtClean="0">
                <a:latin typeface="Batang" pitchFamily="18" charset="-127"/>
                <a:ea typeface="Batang" pitchFamily="18" charset="-127"/>
              </a:rPr>
              <a:t>Мотив, «что хочу написать»</a:t>
            </a:r>
          </a:p>
          <a:p>
            <a:r>
              <a:rPr lang="ru-RU" sz="2500" dirty="0" smtClean="0">
                <a:latin typeface="Batang" pitchFamily="18" charset="-127"/>
                <a:ea typeface="Batang" pitchFamily="18" charset="-127"/>
              </a:rPr>
              <a:t>План замысла написания</a:t>
            </a:r>
          </a:p>
          <a:p>
            <a:r>
              <a:rPr lang="ru-RU" sz="2500" dirty="0" smtClean="0">
                <a:latin typeface="Batang" pitchFamily="18" charset="-127"/>
                <a:ea typeface="Batang" pitchFamily="18" charset="-127"/>
              </a:rPr>
              <a:t>Анализ звуковой структуры высказывания</a:t>
            </a:r>
          </a:p>
          <a:p>
            <a:r>
              <a:rPr lang="ru-RU" sz="2500" dirty="0" smtClean="0">
                <a:latin typeface="Batang" pitchFamily="18" charset="-127"/>
                <a:ea typeface="Batang" pitchFamily="18" charset="-127"/>
              </a:rPr>
              <a:t>Трансформация фонемы в графему</a:t>
            </a:r>
          </a:p>
          <a:p>
            <a:r>
              <a:rPr lang="ru-RU" sz="2500" dirty="0" smtClean="0">
                <a:latin typeface="Batang" pitchFamily="18" charset="-127"/>
                <a:ea typeface="Batang" pitchFamily="18" charset="-127"/>
              </a:rPr>
              <a:t>Воспроизведение образа буквы </a:t>
            </a:r>
          </a:p>
          <a:p>
            <a:endParaRPr lang="ru-RU" sz="2500" dirty="0" smtClean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57192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БУКВЕННЫЕ КЛАССИКИ</a:t>
            </a:r>
            <a:endParaRPr lang="ru-RU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374" y="1340767"/>
            <a:ext cx="1291706" cy="394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36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latin typeface="Batang" pitchFamily="18" charset="-127"/>
                <a:ea typeface="Batang" pitchFamily="18" charset="-127"/>
              </a:rPr>
              <a:t>Спасибо за внимание!</a:t>
            </a:r>
            <a:endParaRPr lang="ru-RU" sz="54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89240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29200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310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5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		Ухо звук определит.</a:t>
            </a:r>
            <a:br>
              <a:rPr lang="ru-RU" sz="25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5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		Язычок проговорит, </a:t>
            </a:r>
            <a:br>
              <a:rPr lang="ru-RU" sz="25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5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		Глаз увидеть букву сможет</a:t>
            </a:r>
            <a:br>
              <a:rPr lang="ru-RU" sz="25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5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		И руке писать поможет! </a:t>
            </a:r>
            <a:endParaRPr lang="ru-RU" sz="25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5" name="fancybox-img" descr="http://www.pedlib.ru/books1/1/0317/image004.gif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619672" y="2132856"/>
            <a:ext cx="5976664" cy="28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24936" cy="481054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Первый блок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 - энергетический блок</a:t>
            </a:r>
            <a:r>
              <a:rPr lang="ru-RU" sz="2400" i="1" dirty="0">
                <a:latin typeface="Batang" panose="02030600000101010101" pitchFamily="18" charset="-127"/>
                <a:ea typeface="Batang" panose="02030600000101010101" pitchFamily="18" charset="-127"/>
              </a:rPr>
              <a:t>,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 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поддерживающий 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тонус, необходимый для нормальной работы коры больших полушарий головного мозга.</a:t>
            </a:r>
            <a:b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Второй блок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 - приема, переработки и хранения информации: 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затылочные области мозга 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- зрительной, 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височ­ные 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- слуховой и </a:t>
            </a:r>
            <a:r>
              <a:rPr lang="ru-RU" sz="24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теменные 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- </a:t>
            </a:r>
            <a:r>
              <a:rPr lang="ru-RU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общечувствительной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  <a:b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ru-RU" sz="2400" b="1" dirty="0">
                <a:latin typeface="Batang" panose="02030600000101010101" pitchFamily="18" charset="-127"/>
                <a:ea typeface="Batang" panose="02030600000101010101" pitchFamily="18" charset="-127"/>
              </a:rPr>
              <a:t>Третий блок</a:t>
            </a:r>
            <a:r>
              <a:rPr lang="ru-RU" sz="2400" dirty="0">
                <a:latin typeface="Batang" panose="02030600000101010101" pitchFamily="18" charset="-127"/>
                <a:ea typeface="Batang" panose="02030600000101010101" pitchFamily="18" charset="-127"/>
              </a:rPr>
              <a:t> - блок программирования, регуляции и контроля деятель­ности. Этот блок расположен в передних отделах больших полушарий. Наиболее существенной его частью являются лобные доли. Этот раздел мозга отвечает за планирование, контроль и регуляцию наиболее сложных форм поведения и деятельности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 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052736"/>
            <a:ext cx="8352928" cy="3960440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89" y="260648"/>
            <a:ext cx="8502671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580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2" y="200860"/>
            <a:ext cx="8676456" cy="650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9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95350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35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6244</TotalTime>
  <Words>732</Words>
  <Application>Microsoft Office PowerPoint</Application>
  <PresentationFormat>Экран (4:3)</PresentationFormat>
  <Paragraphs>119</Paragraphs>
  <Slides>31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Batang</vt:lpstr>
      <vt:lpstr>Calibri</vt:lpstr>
      <vt:lpstr>Тема Office</vt:lpstr>
      <vt:lpstr>Профилактика дисграфии </vt:lpstr>
      <vt:lpstr> </vt:lpstr>
      <vt:lpstr>Процесс письма</vt:lpstr>
      <vt:lpstr>  Ухо звук определит.   Язычок проговорит,    Глаз увидеть букву сможет   И руке писать поможет! </vt:lpstr>
      <vt:lpstr>Первый блок - энергетический блок,  поддерживающий тонус, необходимый для нормальной работы коры больших полушарий головного мозга. Второй блок - приема, переработки и хранения информации: затылочные области мозга - зрительной, височ­ные - слуховой и теменные - общечувствительной. Третий блок - блок программирования, регуляции и контроля деятель­ности. Этот блок расположен в передних отделах больших полушарий. Наиболее существенной его частью являются лобные доли. Этот раздел мозга отвечает за планирование, контроль и регуляцию наиболее сложных форм поведения и деятельности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Снижение двигательной активности, как ни странно, приводит к речевым, и поведенческим проблемам, а также к нарушениям процессов обучения чтению, письму, счёту.</vt:lpstr>
      <vt:lpstr>«БЕЗ ЭТИХ ИГР – РЕБЁНОК ТИГР» В поэтапном игровом развитии, согласно классической психологии, формируются все механизмы, необходимые для успешной учёбы и, в частности, для грамотного письма. + Мы легко достигаем высоких целей, если осознаём их необходимость.  </vt:lpstr>
      <vt:lpstr>ИГРЫ НА ВКЛЮЧАЕМОСТЬ</vt:lpstr>
      <vt:lpstr>РАБОТА С РИТМАМИ </vt:lpstr>
      <vt:lpstr>Вальсы. </vt:lpstr>
      <vt:lpstr>ХЛОПНИ! ТОПНИ! СТУКНИ!</vt:lpstr>
      <vt:lpstr>ЦИФРОВЫЕ СТИХИ</vt:lpstr>
      <vt:lpstr>ОРИЕНТАЦИЯ В ПРОСТРАНСТВЕ  И В СОБСТВЕННОМ ТЕЛЕ</vt:lpstr>
      <vt:lpstr>Презентация PowerPoint</vt:lpstr>
      <vt:lpstr>Презентация PowerPoint</vt:lpstr>
      <vt:lpstr>Презентация PowerPoint</vt:lpstr>
      <vt:lpstr>ПИСЬМЕННАЯ РЕЧЬ</vt:lpstr>
      <vt:lpstr>МАГАЗИН</vt:lpstr>
      <vt:lpstr>КУЗОВОК</vt:lpstr>
      <vt:lpstr>АРАБСКОЕ ПИСЬМО</vt:lpstr>
      <vt:lpstr>ДРЕВНЕРУССКОЕ ПИСЬМО</vt:lpstr>
      <vt:lpstr>НЕУДАЧНЫЙ РОБОТ</vt:lpstr>
      <vt:lpstr>ЗЕЛЁНЫЕ СЛОВЕЧКИ</vt:lpstr>
      <vt:lpstr>БУКЕННАЯ АРИФМЕТИКА</vt:lpstr>
      <vt:lpstr>БУКВЕННЫЕ КЛАССИКИ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Специфические ошибки чтения и письма  у учеников  начальной школы</dc:title>
  <dc:creator>Светонька</dc:creator>
  <cp:lastModifiedBy>Анатолий Железняк</cp:lastModifiedBy>
  <cp:revision>58</cp:revision>
  <dcterms:created xsi:type="dcterms:W3CDTF">2015-04-09T08:04:29Z</dcterms:created>
  <dcterms:modified xsi:type="dcterms:W3CDTF">2021-11-11T19:48:12Z</dcterms:modified>
</cp:coreProperties>
</file>