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2" r:id="rId2"/>
    <p:sldId id="263" r:id="rId3"/>
    <p:sldId id="310" r:id="rId4"/>
    <p:sldId id="282" r:id="rId5"/>
    <p:sldId id="296" r:id="rId6"/>
    <p:sldId id="257" r:id="rId7"/>
    <p:sldId id="308" r:id="rId8"/>
    <p:sldId id="260" r:id="rId9"/>
    <p:sldId id="297" r:id="rId10"/>
    <p:sldId id="283" r:id="rId11"/>
    <p:sldId id="300" r:id="rId12"/>
    <p:sldId id="306" r:id="rId13"/>
    <p:sldId id="298" r:id="rId14"/>
    <p:sldId id="311" r:id="rId15"/>
    <p:sldId id="259" r:id="rId16"/>
    <p:sldId id="265" r:id="rId17"/>
    <p:sldId id="312" r:id="rId18"/>
    <p:sldId id="266" r:id="rId19"/>
    <p:sldId id="270" r:id="rId20"/>
    <p:sldId id="274" r:id="rId21"/>
    <p:sldId id="272" r:id="rId22"/>
    <p:sldId id="281" r:id="rId23"/>
    <p:sldId id="269" r:id="rId24"/>
    <p:sldId id="267" r:id="rId25"/>
    <p:sldId id="275" r:id="rId26"/>
    <p:sldId id="268" r:id="rId27"/>
    <p:sldId id="278" r:id="rId28"/>
    <p:sldId id="277" r:id="rId29"/>
    <p:sldId id="279" r:id="rId30"/>
    <p:sldId id="271" r:id="rId31"/>
    <p:sldId id="258" r:id="rId32"/>
    <p:sldId id="285" r:id="rId33"/>
    <p:sldId id="286" r:id="rId34"/>
    <p:sldId id="284" r:id="rId35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6000" autoAdjust="0"/>
  </p:normalViewPr>
  <p:slideViewPr>
    <p:cSldViewPr snapToGrid="0">
      <p:cViewPr varScale="1">
        <p:scale>
          <a:sx n="63" d="100"/>
          <a:sy n="63" d="100"/>
        </p:scale>
        <p:origin x="10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3B7B6-0ECA-46EC-8028-CEF851146C90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CC552-2AC5-4BC9-8511-94776FB936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266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316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069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191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13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284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311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298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97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266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503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323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25A76-056C-4ED7-AC85-C9674DF997A2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A2AFF-06F2-4B57-9E8B-4775F406E7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42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4915816-B05A-424E-9661-DA151265F9B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633" y="1092666"/>
            <a:ext cx="5536733" cy="4672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64" y="0"/>
            <a:ext cx="12704414" cy="71462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EAE8FB3-9095-42D1-9A77-6DC5A5772B89}"/>
              </a:ext>
            </a:extLst>
          </p:cNvPr>
          <p:cNvSpPr txBox="1"/>
          <p:nvPr/>
        </p:nvSpPr>
        <p:spPr>
          <a:xfrm>
            <a:off x="736198" y="5478011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40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1601" y="2664179"/>
            <a:ext cx="1190977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36198" y="2197767"/>
            <a:ext cx="111622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FF0000"/>
              </a:solidFill>
            </a:endParaRPr>
          </a:p>
          <a:p>
            <a:endParaRPr lang="ru-RU" b="1" dirty="0">
              <a:solidFill>
                <a:srgbClr val="FF0000"/>
              </a:solidFill>
            </a:endParaRPr>
          </a:p>
          <a:p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4073" y="277000"/>
            <a:ext cx="11637306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«Скука и лень - опасные подруги для детей и родителей»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Как научить детей играть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b="1" dirty="0" smtClean="0">
              <a:solidFill>
                <a:srgbClr val="002060"/>
              </a:solidFill>
            </a:endParaRP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Составитель педагог – психолог Русанова А. И.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endParaRPr lang="ru-RU" sz="1600" b="1" dirty="0">
              <a:solidFill>
                <a:srgbClr val="002060"/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МКУ «ППМС – центр»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</a:rPr>
              <a:t>г</a:t>
            </a:r>
            <a:r>
              <a:rPr lang="ru-RU" sz="1600" b="1" dirty="0" smtClean="0">
                <a:solidFill>
                  <a:srgbClr val="002060"/>
                </a:solidFill>
              </a:rPr>
              <a:t>. ВОЛОСОВО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06310" y="4400741"/>
            <a:ext cx="833863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 smtClean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 smtClean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 smtClean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 smtClean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>
              <a:latin typeface="REG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200">
              <a:lnSpc>
                <a:spcPts val="1500"/>
              </a:lnSpc>
              <a:spcAft>
                <a:spcPts val="0"/>
              </a:spcAft>
            </a:pP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4072" y="2146701"/>
            <a:ext cx="1163730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960" y="5070114"/>
            <a:ext cx="3146740" cy="1770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292" y="5070113"/>
            <a:ext cx="3428820" cy="19287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692" y="5222513"/>
            <a:ext cx="3428820" cy="19287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2900" y="-234178"/>
            <a:ext cx="108080" cy="71462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25" y="2324100"/>
            <a:ext cx="295275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02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6442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5494" y="185739"/>
            <a:ext cx="1174600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Актуальность проблемы</a:t>
            </a:r>
          </a:p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XXI</a:t>
            </a:r>
            <a:r>
              <a:rPr lang="ru-RU" sz="2000" b="1" dirty="0" smtClean="0">
                <a:solidFill>
                  <a:srgbClr val="002060"/>
                </a:solidFill>
              </a:rPr>
              <a:t>  век – век электроники, век глобальных перемен,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век замены прежних способов познания себя и мира…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В </a:t>
            </a:r>
            <a:r>
              <a:rPr lang="en-US" sz="2000" b="1" dirty="0" smtClean="0">
                <a:solidFill>
                  <a:srgbClr val="002060"/>
                </a:solidFill>
              </a:rPr>
              <a:t>XXI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>
                <a:solidFill>
                  <a:srgbClr val="002060"/>
                </a:solidFill>
              </a:rPr>
              <a:t>веке жалобы на скуку звучат намного чаще, чем </a:t>
            </a:r>
            <a:r>
              <a:rPr lang="ru-RU" sz="2000" b="1" dirty="0" smtClean="0">
                <a:solidFill>
                  <a:srgbClr val="002060"/>
                </a:solidFill>
              </a:rPr>
              <a:t>в </a:t>
            </a:r>
            <a:r>
              <a:rPr lang="en-US" sz="2000" b="1" smtClean="0">
                <a:solidFill>
                  <a:srgbClr val="002060"/>
                </a:solidFill>
              </a:rPr>
              <a:t>XX</a:t>
            </a:r>
            <a:r>
              <a:rPr lang="ru-RU" sz="2000" b="1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веке</a:t>
            </a:r>
          </a:p>
          <a:p>
            <a:pPr algn="r"/>
            <a:endParaRPr lang="ru-RU" b="1" dirty="0">
              <a:solidFill>
                <a:srgbClr val="002060"/>
              </a:solidFill>
            </a:endParaRPr>
          </a:p>
          <a:p>
            <a:pPr algn="r"/>
            <a:r>
              <a:rPr lang="ru-RU" b="1" dirty="0" smtClean="0">
                <a:solidFill>
                  <a:srgbClr val="002060"/>
                </a:solidFill>
              </a:rPr>
              <a:t>Прежний </a:t>
            </a:r>
            <a:r>
              <a:rPr lang="ru-RU" b="1" dirty="0">
                <a:solidFill>
                  <a:srgbClr val="002060"/>
                </a:solidFill>
              </a:rPr>
              <a:t>опыт развития ребёнка – </a:t>
            </a:r>
          </a:p>
          <a:p>
            <a:pPr algn="r"/>
            <a:r>
              <a:rPr lang="ru-RU" b="1" dirty="0">
                <a:solidFill>
                  <a:srgbClr val="002060"/>
                </a:solidFill>
              </a:rPr>
              <a:t> игра и живое общения с окружающими                                                           </a:t>
            </a:r>
          </a:p>
          <a:p>
            <a:pPr algn="ctr"/>
            <a:endParaRPr lang="ru-RU" b="1" dirty="0">
              <a:solidFill>
                <a:srgbClr val="002060"/>
              </a:solidFill>
            </a:endParaRP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                       </a:t>
            </a:r>
            <a:r>
              <a:rPr lang="ru-RU" b="1" dirty="0">
                <a:solidFill>
                  <a:srgbClr val="002060"/>
                </a:solidFill>
              </a:rPr>
              <a:t>Современный опыт развития –                                       </a:t>
            </a:r>
          </a:p>
          <a:p>
            <a:r>
              <a:rPr lang="ru-RU" b="1" dirty="0">
                <a:solidFill>
                  <a:srgbClr val="002060"/>
                </a:solidFill>
              </a:rPr>
              <a:t>пульт управления  виртуальным миром </a:t>
            </a:r>
          </a:p>
          <a:p>
            <a:r>
              <a:rPr lang="ru-RU" b="1" dirty="0">
                <a:solidFill>
                  <a:srgbClr val="002060"/>
                </a:solidFill>
              </a:rPr>
              <a:t>на экране электронной техники.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</a:rPr>
              <a:t>                                                                                                                                                                 </a:t>
            </a:r>
          </a:p>
          <a:p>
            <a:pPr algn="r"/>
            <a:endParaRPr lang="ru-RU" b="1" dirty="0">
              <a:solidFill>
                <a:srgbClr val="002060"/>
              </a:solidFill>
            </a:endParaRP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38" y="2057401"/>
            <a:ext cx="3928362" cy="42761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011" y="1935336"/>
            <a:ext cx="5244353" cy="466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64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0025" y="185739"/>
            <a:ext cx="118014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71600" y="304800"/>
            <a:ext cx="9296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Горсть конфет или овсяная каша?</a:t>
            </a:r>
          </a:p>
          <a:p>
            <a:pPr algn="ctr"/>
            <a:r>
              <a:rPr lang="ru-RU" b="1" dirty="0" smtClean="0"/>
              <a:t>Если перед ребёнком положить горсть </a:t>
            </a:r>
            <a:r>
              <a:rPr lang="ru-RU" b="1" dirty="0"/>
              <a:t>конфет, </a:t>
            </a:r>
            <a:endParaRPr lang="ru-RU" b="1" dirty="0" smtClean="0"/>
          </a:p>
          <a:p>
            <a:pPr algn="ctr"/>
            <a:r>
              <a:rPr lang="ru-RU" b="1" dirty="0" smtClean="0"/>
              <a:t>а </a:t>
            </a:r>
            <a:r>
              <a:rPr lang="ru-RU" b="1" dirty="0"/>
              <a:t>рядом поставить овсяную кашу</a:t>
            </a:r>
            <a:r>
              <a:rPr lang="ru-RU" b="1" dirty="0" smtClean="0"/>
              <a:t>, </a:t>
            </a:r>
            <a:r>
              <a:rPr lang="ru-RU" b="1" dirty="0"/>
              <a:t>он выберет сладкое</a:t>
            </a:r>
            <a:r>
              <a:rPr lang="ru-RU" b="1" dirty="0" smtClean="0"/>
              <a:t>!</a:t>
            </a:r>
            <a:r>
              <a:rPr lang="ru-RU" b="1" dirty="0"/>
              <a:t> </a:t>
            </a:r>
            <a:endParaRPr lang="ru-RU" b="1" dirty="0" smtClean="0"/>
          </a:p>
          <a:p>
            <a:pPr algn="ctr"/>
            <a:r>
              <a:rPr lang="ru-RU" b="1" dirty="0" smtClean="0"/>
              <a:t>Современная компьютерная техника с наборами электронных игр</a:t>
            </a:r>
          </a:p>
          <a:p>
            <a:pPr algn="ctr"/>
            <a:r>
              <a:rPr lang="ru-RU" b="1" dirty="0" smtClean="0"/>
              <a:t> или игры, отобранные на протяжении веков?</a:t>
            </a:r>
          </a:p>
          <a:p>
            <a:pPr algn="ctr"/>
            <a:r>
              <a:rPr lang="ru-RU" sz="2400" b="1" dirty="0"/>
              <a:t>Воспитывать ребёнка в контексте </a:t>
            </a:r>
            <a:r>
              <a:rPr lang="ru-RU" sz="2400" b="1" dirty="0" smtClean="0"/>
              <a:t>современности –</a:t>
            </a:r>
          </a:p>
          <a:p>
            <a:pPr algn="ctr"/>
            <a:r>
              <a:rPr lang="ru-RU" sz="2400" b="1" dirty="0" smtClean="0"/>
              <a:t>значит идти в ногу со временем, используя современную технику </a:t>
            </a:r>
          </a:p>
          <a:p>
            <a:pPr algn="ctr"/>
            <a:r>
              <a:rPr lang="ru-RU" sz="2400" b="1" dirty="0" smtClean="0"/>
              <a:t>и уникальный педагогический опыт прошлых поколений.</a:t>
            </a:r>
          </a:p>
          <a:p>
            <a:pPr algn="ctr"/>
            <a:r>
              <a:rPr lang="ru-RU" sz="2400" b="1" dirty="0" smtClean="0"/>
              <a:t>Нормальная </a:t>
            </a:r>
            <a:r>
              <a:rPr lang="ru-RU" sz="2400" b="1" dirty="0"/>
              <a:t>ситуация, когда у ребёнка </a:t>
            </a:r>
            <a:r>
              <a:rPr lang="ru-RU" sz="2400" b="1" dirty="0" smtClean="0"/>
              <a:t>есть альтернативы…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Принцип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«золотой середины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»: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Прислушивайтесь к ребёнку, прислушивайтесь к себе,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армонично сочетайте то,  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что наиболее эффективно «здесь и сейчас»…</a:t>
            </a:r>
          </a:p>
          <a:p>
            <a:pPr algn="ctr"/>
            <a:endParaRPr lang="ru-RU" sz="2800" b="1" dirty="0" smtClean="0"/>
          </a:p>
          <a:p>
            <a:pPr algn="ctr"/>
            <a:endParaRPr lang="ru-RU" sz="2800" b="1" dirty="0" smtClean="0"/>
          </a:p>
          <a:p>
            <a:pPr algn="ctr"/>
            <a:r>
              <a:rPr lang="ru-RU" sz="2400" b="1" dirty="0"/>
              <a:t>Выбор за родителями и педагогами.</a:t>
            </a:r>
          </a:p>
          <a:p>
            <a:pPr algn="ctr"/>
            <a:endParaRPr lang="ru-RU" b="1" dirty="0" smtClean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4277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60" y="574766"/>
            <a:ext cx="5425439" cy="52512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10" y="574766"/>
            <a:ext cx="5381896" cy="468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070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0025" y="185739"/>
            <a:ext cx="1180147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Скука и лень на пути к самореализации человека</a:t>
            </a: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772040"/>
              </p:ext>
            </p:extLst>
          </p:nvPr>
        </p:nvGraphicFramePr>
        <p:xfrm>
          <a:off x="411480" y="609599"/>
          <a:ext cx="11590021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8279">
                  <a:extLst>
                    <a:ext uri="{9D8B030D-6E8A-4147-A177-3AD203B41FA5}">
                      <a16:colId xmlns:a16="http://schemas.microsoft.com/office/drawing/2014/main" val="268545810"/>
                    </a:ext>
                  </a:extLst>
                </a:gridCol>
                <a:gridCol w="1836731">
                  <a:extLst>
                    <a:ext uri="{9D8B030D-6E8A-4147-A177-3AD203B41FA5}">
                      <a16:colId xmlns:a16="http://schemas.microsoft.com/office/drawing/2014/main" val="3856805889"/>
                    </a:ext>
                  </a:extLst>
                </a:gridCol>
                <a:gridCol w="1725625">
                  <a:extLst>
                    <a:ext uri="{9D8B030D-6E8A-4147-A177-3AD203B41FA5}">
                      <a16:colId xmlns:a16="http://schemas.microsoft.com/office/drawing/2014/main" val="2382559853"/>
                    </a:ext>
                  </a:extLst>
                </a:gridCol>
                <a:gridCol w="4069386">
                  <a:extLst>
                    <a:ext uri="{9D8B030D-6E8A-4147-A177-3AD203B41FA5}">
                      <a16:colId xmlns:a16="http://schemas.microsoft.com/office/drawing/2014/main" val="3628528269"/>
                    </a:ext>
                  </a:extLst>
                </a:gridCol>
              </a:tblGrid>
              <a:tr h="35227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Лень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Скука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395010"/>
                  </a:ext>
                </a:extLst>
              </a:tr>
              <a:tr h="733900">
                <a:tc rowSpan="2">
                  <a:txBody>
                    <a:bodyPr/>
                    <a:lstStyle/>
                    <a:p>
                      <a:r>
                        <a:rPr lang="ru-RU" b="1" dirty="0" smtClean="0"/>
                        <a:t>В зависимости от контекста:</a:t>
                      </a:r>
                    </a:p>
                    <a:p>
                      <a:r>
                        <a:rPr lang="ru-RU" b="1" dirty="0" smtClean="0"/>
                        <a:t>- Низкий уровень мотивации</a:t>
                      </a:r>
                    </a:p>
                    <a:p>
                      <a:r>
                        <a:rPr lang="ru-RU" b="1" dirty="0" smtClean="0"/>
                        <a:t> - Мотивация к действию</a:t>
                      </a:r>
                      <a:endParaRPr lang="ru-RU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800" b="1" dirty="0" smtClean="0"/>
                        <a:t>Тоска от безделья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Активная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400" b="1" dirty="0" smtClean="0"/>
                        <a:t>– </a:t>
                      </a:r>
                    </a:p>
                    <a:p>
                      <a:r>
                        <a:rPr lang="ru-RU" sz="1400" b="1" dirty="0" smtClean="0"/>
                        <a:t>предаётся хобби (экстремально –адреналиновые)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795000"/>
                  </a:ext>
                </a:extLst>
              </a:tr>
              <a:tr h="733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Мятежная</a:t>
                      </a:r>
                      <a:r>
                        <a:rPr lang="ru-RU" sz="1800" b="1" baseline="0" dirty="0" smtClean="0"/>
                        <a:t> – </a:t>
                      </a:r>
                    </a:p>
                    <a:p>
                      <a:r>
                        <a:rPr lang="ru-RU" sz="1400" b="1" baseline="0" dirty="0" smtClean="0"/>
                        <a:t>Разрушает во внешнем мире то, что его раздражает, бесит.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81252"/>
                  </a:ext>
                </a:extLst>
              </a:tr>
              <a:tr h="96874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Как интуиция</a:t>
                      </a:r>
                    </a:p>
                    <a:p>
                      <a:r>
                        <a:rPr lang="ru-RU" sz="1400" b="1" dirty="0" smtClean="0"/>
                        <a:t>(экономия времени при осознании бессмысленности,</a:t>
                      </a:r>
                      <a:r>
                        <a:rPr lang="ru-RU" sz="1400" b="1" baseline="0" dirty="0" smtClean="0"/>
                        <a:t> ненужности выполнения работы)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Защита</a:t>
                      </a:r>
                      <a:r>
                        <a:rPr lang="ru-RU" b="1" baseline="0" dirty="0" smtClean="0"/>
                        <a:t> от переутомления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Отсутствие интереса к окружающему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/>
                        <a:t>Пассивная –</a:t>
                      </a:r>
                      <a:r>
                        <a:rPr lang="ru-RU" sz="1400" b="1" dirty="0" smtClean="0"/>
                        <a:t> </a:t>
                      </a:r>
                    </a:p>
                    <a:p>
                      <a:r>
                        <a:rPr lang="ru-RU" sz="1400" b="1" dirty="0" smtClean="0"/>
                        <a:t>Человек страдает, потому что всё неинтересно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116292"/>
                  </a:ext>
                </a:extLst>
              </a:tr>
              <a:tr h="1291663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Как ресурсное состояние</a:t>
                      </a:r>
                    </a:p>
                    <a:p>
                      <a:r>
                        <a:rPr lang="ru-RU" sz="1200" b="1" dirty="0" smtClean="0"/>
                        <a:t>(нехватка сил для продолжения или начала работы – реализации проекта)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Сигнал, что не тем занимаетесь</a:t>
                      </a:r>
                    </a:p>
                    <a:p>
                      <a:r>
                        <a:rPr lang="ru-RU" sz="1400" b="1" dirty="0" smtClean="0"/>
                        <a:t>(необходимость</a:t>
                      </a:r>
                      <a:r>
                        <a:rPr lang="ru-RU" sz="1400" b="1" baseline="0" dirty="0" smtClean="0"/>
                        <a:t> «перезагрузки»)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Состояние душевного томления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Человек находится в томительном ожидании:</a:t>
                      </a:r>
                    </a:p>
                    <a:p>
                      <a:r>
                        <a:rPr lang="ru-RU" sz="1600" b="1" dirty="0" smtClean="0"/>
                        <a:t> </a:t>
                      </a:r>
                      <a:r>
                        <a:rPr lang="ru-RU" sz="1400" b="1" dirty="0" smtClean="0"/>
                        <a:t>чего – либо (события, объекта),</a:t>
                      </a:r>
                    </a:p>
                    <a:p>
                      <a:r>
                        <a:rPr lang="ru-RU" sz="1400" b="1" dirty="0" smtClean="0"/>
                        <a:t> кого – либо (живого существа).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5128"/>
                  </a:ext>
                </a:extLst>
              </a:tr>
              <a:tr h="792611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Слабая сила воли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Состояние уныния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Скука разочарования :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1" baseline="0" dirty="0" smtClean="0"/>
                        <a:t>Н</a:t>
                      </a:r>
                      <a:r>
                        <a:rPr lang="ru-RU" sz="1600" b="1" dirty="0" smtClean="0"/>
                        <a:t>е оправдались ожидания.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b="1" dirty="0" smtClean="0"/>
                        <a:t>Потерялся</a:t>
                      </a:r>
                      <a:r>
                        <a:rPr lang="ru-RU" sz="1600" b="1" baseline="0" dirty="0" smtClean="0"/>
                        <a:t> личный смысл деятельности</a:t>
                      </a:r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208547"/>
                  </a:ext>
                </a:extLst>
              </a:tr>
              <a:tr h="1238148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Как</a:t>
                      </a:r>
                      <a:r>
                        <a:rPr lang="ru-RU" sz="1600" b="1" baseline="0" dirty="0" smtClean="0"/>
                        <a:t> результат умения управлять собой </a:t>
                      </a:r>
                      <a:r>
                        <a:rPr lang="ru-RU" sz="1400" baseline="0" dirty="0" smtClean="0"/>
                        <a:t>(«отпустить» проблему, которая не решается логическим путём).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Экзистенциально</a:t>
                      </a:r>
                      <a:r>
                        <a:rPr lang="ru-RU" sz="1800" b="1" baseline="0" dirty="0" smtClean="0"/>
                        <a:t> - метафизическая</a:t>
                      </a:r>
                      <a:r>
                        <a:rPr lang="ru-RU" sz="1800" b="1" dirty="0" smtClean="0"/>
                        <a:t>:</a:t>
                      </a:r>
                    </a:p>
                    <a:p>
                      <a:r>
                        <a:rPr lang="ru-RU" sz="1200" b="1" dirty="0" smtClean="0"/>
                        <a:t>- Мир «топчется» на месте.</a:t>
                      </a:r>
                    </a:p>
                    <a:p>
                      <a:r>
                        <a:rPr lang="ru-RU" sz="1800" b="1" dirty="0" smtClean="0"/>
                        <a:t>Креативная:</a:t>
                      </a:r>
                    </a:p>
                    <a:p>
                      <a:r>
                        <a:rPr lang="ru-RU" sz="1200" b="1" dirty="0" smtClean="0"/>
                        <a:t>На месте «топчусь» Я – человек.</a:t>
                      </a:r>
                    </a:p>
                    <a:p>
                      <a:endParaRPr lang="ru-RU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15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61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1"/>
          <a:stretch/>
        </p:blipFill>
        <p:spPr>
          <a:xfrm>
            <a:off x="-143691" y="0"/>
            <a:ext cx="12335691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219201" y="161365"/>
            <a:ext cx="79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Лекарство от скуки и лени  из глубины веков…</a:t>
            </a:r>
            <a:endParaRPr lang="ru-RU" sz="28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56294" y="6625590"/>
            <a:ext cx="1116105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 smtClean="0"/>
              <a:t> </a:t>
            </a:r>
            <a:endParaRPr lang="ru-RU" sz="9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823" y="1030287"/>
            <a:ext cx="4349931" cy="33196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25" y="1168452"/>
            <a:ext cx="6349317" cy="536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90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9144000" cy="2387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1" y="304800"/>
            <a:ext cx="4333873" cy="35509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941320"/>
            <a:ext cx="5013368" cy="35661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0" y="0"/>
            <a:ext cx="4838996" cy="3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281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1"/>
          <a:stretch/>
        </p:blipFill>
        <p:spPr>
          <a:xfrm>
            <a:off x="-143691" y="0"/>
            <a:ext cx="12335691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39" y="883920"/>
            <a:ext cx="5482025" cy="437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60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8014" y="0"/>
            <a:ext cx="15240039" cy="8572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0025" y="185739"/>
            <a:ext cx="11801475" cy="8063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Важность игры в жизни ребёнка</a:t>
            </a:r>
          </a:p>
          <a:p>
            <a:pPr algn="ctr"/>
            <a:endParaRPr lang="ru-RU" sz="8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smtClean="0"/>
              <a:t>Игра – ведущий вид деятельности:</a:t>
            </a:r>
          </a:p>
          <a:p>
            <a:pPr marL="285750" indent="-285750" algn="ctr">
              <a:buFontTx/>
              <a:buChar char="-"/>
            </a:pPr>
            <a:r>
              <a:rPr lang="ru-RU" b="1" dirty="0" smtClean="0"/>
              <a:t>Ребёнок приобретает опыт пользования всем, что изобрел человек для улучшения своей жизни.</a:t>
            </a:r>
          </a:p>
          <a:p>
            <a:pPr marL="285750" indent="-285750" algn="ctr">
              <a:buFontTx/>
              <a:buChar char="-"/>
            </a:pPr>
            <a:r>
              <a:rPr lang="ru-RU" b="1" dirty="0" smtClean="0"/>
              <a:t>Ребёнок учиться мыслить, используя предметы – заместители («как будто», «понарошку»)                                                                        -  Ребёнок учится соблюдать </a:t>
            </a:r>
            <a:r>
              <a:rPr lang="ru-RU" b="1" dirty="0"/>
              <a:t>правила игры — </a:t>
            </a:r>
            <a:r>
              <a:rPr lang="ru-RU" b="1" dirty="0" smtClean="0"/>
              <a:t> </a:t>
            </a:r>
            <a:r>
              <a:rPr lang="ru-RU" b="1" dirty="0"/>
              <a:t>чувствовать свои и чужие психологические границы</a:t>
            </a:r>
            <a:r>
              <a:rPr lang="ru-RU" b="1" dirty="0" smtClean="0"/>
              <a:t>.</a:t>
            </a:r>
          </a:p>
          <a:p>
            <a:pPr algn="ctr"/>
            <a:endParaRPr lang="ru-RU" b="1" dirty="0" smtClean="0"/>
          </a:p>
          <a:p>
            <a:pPr marL="285750" indent="-285750" algn="ctr">
              <a:buFontTx/>
              <a:buChar char="-"/>
            </a:pPr>
            <a:r>
              <a:rPr lang="ru-RU" sz="2400" b="1" dirty="0" smtClean="0"/>
              <a:t> </a:t>
            </a:r>
            <a:r>
              <a:rPr lang="ru-RU" sz="2400" b="1" dirty="0"/>
              <a:t>Ребёнок учится сотрудничать, выигрывать и проигрывать</a:t>
            </a:r>
            <a:endParaRPr lang="ru-RU" sz="2400" b="1" dirty="0" smtClean="0"/>
          </a:p>
          <a:p>
            <a:pPr marL="285750" indent="-285750" algn="ctr">
              <a:buFontTx/>
              <a:buChar char="-"/>
            </a:pPr>
            <a:r>
              <a:rPr lang="ru-RU" sz="2400" b="1" dirty="0" smtClean="0"/>
              <a:t>Ребёнок отрабатывает </a:t>
            </a:r>
            <a:r>
              <a:rPr lang="ru-RU" sz="2400" b="1" dirty="0"/>
              <a:t>все значимые социальные </a:t>
            </a:r>
            <a:r>
              <a:rPr lang="ru-RU" sz="2400" b="1" dirty="0" smtClean="0"/>
              <a:t>роли.</a:t>
            </a:r>
            <a:r>
              <a:rPr lang="ru-RU" sz="2400" b="1" dirty="0"/>
              <a:t> </a:t>
            </a:r>
            <a:r>
              <a:rPr lang="ru-RU" sz="2400" b="1" dirty="0" smtClean="0"/>
              <a:t>                                                                                                               Это </a:t>
            </a:r>
            <a:r>
              <a:rPr lang="ru-RU" sz="2400" b="1" dirty="0"/>
              <a:t>важный период в жизни ребёнка до начала учебной деятельности</a:t>
            </a:r>
            <a:endParaRPr lang="ru-RU" sz="2400" b="1" dirty="0" smtClean="0"/>
          </a:p>
          <a:p>
            <a:pPr marL="285750" indent="-285750" algn="ctr">
              <a:buFontTx/>
              <a:buChar char="-"/>
            </a:pPr>
            <a:endParaRPr lang="ru-RU" sz="2400" b="1" dirty="0" smtClean="0"/>
          </a:p>
          <a:p>
            <a:pPr algn="ctr"/>
            <a:r>
              <a:rPr lang="ru-RU" b="1" dirty="0" smtClean="0"/>
              <a:t>Детский </a:t>
            </a:r>
            <a:r>
              <a:rPr lang="ru-RU" b="1" dirty="0"/>
              <a:t>интеллект во многом определяется сложностью сюжетно-ролевой игры. </a:t>
            </a:r>
            <a:endParaRPr lang="ru-RU" b="1" dirty="0" smtClean="0"/>
          </a:p>
          <a:p>
            <a:pPr algn="ctr"/>
            <a:r>
              <a:rPr lang="ru-RU" b="1" dirty="0" smtClean="0"/>
              <a:t>Проблема возникает, когда </a:t>
            </a:r>
            <a:r>
              <a:rPr lang="ru-RU" b="1" dirty="0"/>
              <a:t>родителям некогда или их самих в детстве не научили игре, то есть сотрудничеству</a:t>
            </a:r>
            <a:r>
              <a:rPr lang="ru-RU" b="1" dirty="0" smtClean="0"/>
              <a:t>.</a:t>
            </a:r>
          </a:p>
          <a:p>
            <a:pPr algn="ctr"/>
            <a:r>
              <a:rPr lang="ru-RU" b="1" dirty="0"/>
              <a:t>З</a:t>
            </a:r>
            <a:r>
              <a:rPr lang="ru-RU" b="1" dirty="0" smtClean="0"/>
              <a:t>аинтересовать </a:t>
            </a:r>
            <a:r>
              <a:rPr lang="ru-RU" b="1" dirty="0"/>
              <a:t>ребёнка гаджетом, занимаясь при этом собственными </a:t>
            </a:r>
            <a:r>
              <a:rPr lang="ru-RU" b="1" dirty="0" smtClean="0"/>
              <a:t>делами, просто.                                                  Научить ребёнка играть, придумывать сюжет, распределять роли сложнее, но необходимее.</a:t>
            </a:r>
          </a:p>
          <a:p>
            <a:pPr algn="ctr"/>
            <a:r>
              <a:rPr lang="ru-RU" b="1" dirty="0" smtClean="0"/>
              <a:t> </a:t>
            </a:r>
            <a:r>
              <a:rPr lang="ru-RU" b="1" dirty="0"/>
              <a:t>Вначале нужно научить ребёнка играть, потом усложнять условия и инструменты игры</a:t>
            </a:r>
            <a:r>
              <a:rPr lang="ru-RU" dirty="0"/>
              <a:t>. </a:t>
            </a:r>
            <a:r>
              <a:rPr lang="ru-RU" dirty="0" smtClean="0"/>
              <a:t>                                                       </a:t>
            </a:r>
            <a:r>
              <a:rPr lang="ru-RU" b="1" dirty="0" smtClean="0"/>
              <a:t>Если </a:t>
            </a:r>
            <a:r>
              <a:rPr lang="ru-RU" b="1" dirty="0"/>
              <a:t>родитель принципиально решает отложить гаджет в сторону</a:t>
            </a:r>
            <a:r>
              <a:rPr lang="ru-RU" b="1" dirty="0" smtClean="0"/>
              <a:t>,                                                                                                      </a:t>
            </a:r>
            <a:r>
              <a:rPr lang="ru-RU" b="1" dirty="0"/>
              <a:t>то необходимо предложить взамен другое интересное занятие. </a:t>
            </a:r>
            <a:endParaRPr lang="ru-RU" b="1" dirty="0" smtClean="0"/>
          </a:p>
          <a:p>
            <a:pPr algn="ctr"/>
            <a:r>
              <a:rPr lang="ru-RU" sz="2400" b="1" dirty="0"/>
              <a:t>Н</a:t>
            </a:r>
            <a:r>
              <a:rPr lang="ru-RU" sz="2400" b="1" dirty="0" smtClean="0"/>
              <a:t>ужно всегда учитывать интересы ребёнка и взрослого, </a:t>
            </a:r>
          </a:p>
          <a:p>
            <a:pPr algn="ctr"/>
            <a:r>
              <a:rPr lang="ru-RU" sz="2400" b="1" dirty="0" smtClean="0"/>
              <a:t>тогда это будет удовольствие для всех,</a:t>
            </a:r>
          </a:p>
          <a:p>
            <a:pPr algn="ctr"/>
            <a:r>
              <a:rPr lang="ru-RU" sz="2400" b="1" dirty="0" smtClean="0"/>
              <a:t>  это будет успех сотрудничества</a:t>
            </a:r>
            <a:r>
              <a:rPr lang="ru-RU" b="1" dirty="0" smtClean="0"/>
              <a:t>.</a:t>
            </a:r>
            <a:endParaRPr lang="ru-RU" dirty="0"/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096" y="0"/>
            <a:ext cx="611341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4" y="718457"/>
            <a:ext cx="5238206" cy="508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6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0025" y="185739"/>
            <a:ext cx="1180147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Веками происходило гармоничное развитие всего организма ребёнка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для формирования образной картины мира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путем объединения образов зрения</a:t>
            </a:r>
            <a:r>
              <a:rPr lang="ru-RU" b="1" dirty="0">
                <a:solidFill>
                  <a:srgbClr val="002060"/>
                </a:solidFill>
              </a:rPr>
              <a:t>, слуха, обоняния, </a:t>
            </a:r>
            <a:r>
              <a:rPr lang="ru-RU" b="1" dirty="0" smtClean="0">
                <a:solidFill>
                  <a:srgbClr val="002060"/>
                </a:solidFill>
              </a:rPr>
              <a:t>осязания; </a:t>
            </a:r>
            <a:r>
              <a:rPr lang="ru-RU" b="1" dirty="0">
                <a:solidFill>
                  <a:srgbClr val="002060"/>
                </a:solidFill>
              </a:rPr>
              <a:t>координации всех групп мышц 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при контакте с реальными объектами окружающего мира.  </a:t>
            </a:r>
            <a:r>
              <a:rPr lang="ru-RU" b="1" dirty="0" smtClean="0">
                <a:solidFill>
                  <a:srgbClr val="002060"/>
                </a:solidFill>
              </a:rPr>
              <a:t>                                            </a:t>
            </a:r>
            <a:r>
              <a:rPr lang="ru-RU" sz="2400" b="1" dirty="0" smtClean="0">
                <a:solidFill>
                  <a:srgbClr val="002060"/>
                </a:solidFill>
              </a:rPr>
              <a:t>Конкретная цель –                                                                                                                                                                               почувствовать, понять, испытать всем организмом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 почему это тебе интересно, полезно, где и зачем пригодится?                                                   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Поток информации - калейдоскоп форм, звуков, цветов –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на экране недоступен прикосновению.                                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Нет доступа для полноценного обследования,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 личного опыта включения в свою картину мира.</a:t>
            </a:r>
          </a:p>
          <a:p>
            <a:pPr algn="ctr"/>
            <a:r>
              <a:rPr lang="ru-RU" b="1" dirty="0"/>
              <a:t/>
            </a:r>
            <a:br>
              <a:rPr lang="ru-RU" b="1" dirty="0"/>
            </a:br>
            <a:endParaRPr lang="ru-RU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35" y="3374967"/>
            <a:ext cx="4518723" cy="319504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723" y="2244436"/>
            <a:ext cx="5678221" cy="432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11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0" y="-41148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0025" y="185739"/>
            <a:ext cx="118014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320" y="3398520"/>
            <a:ext cx="5029200" cy="304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3" y="-3946"/>
            <a:ext cx="2661557" cy="351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33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0025" y="185739"/>
            <a:ext cx="11801475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Актуальность проблемы</a:t>
            </a:r>
          </a:p>
          <a:p>
            <a:pPr algn="ctr"/>
            <a:r>
              <a:rPr lang="ru-RU" sz="2800" b="1" dirty="0"/>
              <a:t>Куда </a:t>
            </a:r>
            <a:r>
              <a:rPr lang="ru-RU" sz="2800" b="1" dirty="0" smtClean="0"/>
              <a:t>пропадают </a:t>
            </a:r>
            <a:r>
              <a:rPr lang="ru-RU" sz="2800" b="1" dirty="0"/>
              <a:t>«почемучки»?</a:t>
            </a:r>
          </a:p>
          <a:p>
            <a:pPr algn="ctr"/>
            <a:r>
              <a:rPr lang="ru-RU" b="1" dirty="0"/>
              <a:t> </a:t>
            </a:r>
            <a:r>
              <a:rPr lang="ru-RU" sz="2400" b="1" dirty="0"/>
              <a:t>Ч</a:t>
            </a:r>
            <a:r>
              <a:rPr lang="ru-RU" sz="2400" b="1" dirty="0" smtClean="0"/>
              <a:t>ерез </a:t>
            </a:r>
            <a:r>
              <a:rPr lang="ru-RU" sz="2400" b="1" dirty="0"/>
              <a:t>какую же трещину происходит утечка живого </a:t>
            </a:r>
            <a:r>
              <a:rPr lang="ru-RU" sz="2400" b="1" dirty="0" smtClean="0"/>
              <a:t>интереса</a:t>
            </a:r>
          </a:p>
          <a:p>
            <a:pPr algn="ctr"/>
            <a:r>
              <a:rPr lang="ru-RU" sz="2400" b="1" dirty="0" smtClean="0"/>
              <a:t> </a:t>
            </a:r>
            <a:r>
              <a:rPr lang="ru-RU" sz="2400" b="1" dirty="0"/>
              <a:t>к окружающему </a:t>
            </a:r>
            <a:r>
              <a:rPr lang="ru-RU" sz="2400" b="1" dirty="0" smtClean="0"/>
              <a:t>миру и самому себе?</a:t>
            </a:r>
          </a:p>
          <a:p>
            <a:pPr algn="ctr"/>
            <a:r>
              <a:rPr lang="ru-RU" sz="2800" b="1" dirty="0"/>
              <a:t>Н</a:t>
            </a:r>
            <a:r>
              <a:rPr lang="ru-RU" sz="2800" b="1" dirty="0" smtClean="0"/>
              <a:t>а </a:t>
            </a:r>
            <a:r>
              <a:rPr lang="ru-RU" sz="2800" b="1" dirty="0"/>
              <a:t>смену </a:t>
            </a:r>
            <a:r>
              <a:rPr lang="ru-RU" sz="2800" b="1" dirty="0" smtClean="0"/>
              <a:t>чему </a:t>
            </a:r>
            <a:r>
              <a:rPr lang="ru-RU" sz="2800" b="1" dirty="0"/>
              <a:t>приходит бесцветная скука?</a:t>
            </a:r>
          </a:p>
          <a:p>
            <a:pPr algn="ctr"/>
            <a:r>
              <a:rPr lang="ru-RU" sz="2400" b="1" dirty="0" smtClean="0"/>
              <a:t>Чем грозит противовес </a:t>
            </a:r>
            <a:r>
              <a:rPr lang="ru-RU" sz="2400" b="1" dirty="0"/>
              <a:t>скуке –  культ адреналиновых удовольствий </a:t>
            </a:r>
            <a:r>
              <a:rPr lang="ru-RU" sz="2400" b="1" dirty="0" smtClean="0"/>
              <a:t>?</a:t>
            </a:r>
          </a:p>
          <a:p>
            <a:pPr algn="ctr"/>
            <a:r>
              <a:rPr lang="ru-RU" sz="2400" b="1" dirty="0" smtClean="0"/>
              <a:t>Уважаемые коллеги – педагоги и родители –</a:t>
            </a:r>
          </a:p>
          <a:p>
            <a:pPr algn="ctr"/>
            <a:r>
              <a:rPr lang="ru-RU" sz="2400" b="1" dirty="0" smtClean="0"/>
              <a:t>Узнавайте! Размышляйте!! Действуйте!!!</a:t>
            </a:r>
            <a:endParaRPr lang="ru-RU" sz="2400" b="1" dirty="0"/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313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Море фон для презентации, скачать бесплатно красивые фоны powerpoint">
            <a:extLst>
              <a:ext uri="{FF2B5EF4-FFF2-40B4-BE49-F238E27FC236}">
                <a16:creationId xmlns:a16="http://schemas.microsoft.com/office/drawing/2014/main" id="{B51916C4-0BC5-4316-A282-C86D9EB5C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0025" y="185739"/>
            <a:ext cx="118014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 smtClean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  <a:p>
            <a:pPr algn="ctr"/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71600" y="304800"/>
            <a:ext cx="9296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Уникальный десерт для Души</a:t>
            </a:r>
          </a:p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680" y="1293477"/>
            <a:ext cx="5120640" cy="375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45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1"/>
          <a:stretch/>
        </p:blipFill>
        <p:spPr>
          <a:xfrm>
            <a:off x="-143691" y="0"/>
            <a:ext cx="12335691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335" y="0"/>
            <a:ext cx="89413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85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848" y="1088136"/>
            <a:ext cx="6242304" cy="468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32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160" y="335280"/>
            <a:ext cx="9006840" cy="615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16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466725"/>
            <a:ext cx="5905500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96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542925"/>
            <a:ext cx="7620000" cy="577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893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71154"/>
            <a:ext cx="9144000" cy="243880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847" y="320502"/>
            <a:ext cx="3631473" cy="46848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931" y="-39188"/>
            <a:ext cx="2952206" cy="29652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692" y="2272936"/>
            <a:ext cx="3023850" cy="31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88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356" y="0"/>
            <a:ext cx="8937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632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938212"/>
            <a:ext cx="7620000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20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80975"/>
            <a:ext cx="9753600" cy="649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1347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103" y="0"/>
            <a:ext cx="85457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505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81076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954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008" y="0"/>
            <a:ext cx="5235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248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23" y="0"/>
            <a:ext cx="7602583" cy="586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823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180" y="1394460"/>
            <a:ext cx="6009640" cy="406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273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073" y="0"/>
            <a:ext cx="582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53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307" y="0"/>
            <a:ext cx="87953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611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1"/>
          <a:stretch/>
        </p:blipFill>
        <p:spPr>
          <a:xfrm>
            <a:off x="-143691" y="0"/>
            <a:ext cx="12335691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55" y="3509963"/>
            <a:ext cx="4777427" cy="33480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441" y="853623"/>
            <a:ext cx="6477000" cy="600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113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43" y="0"/>
            <a:ext cx="7837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2779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54" y="0"/>
            <a:ext cx="105778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900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00" y="0"/>
            <a:ext cx="981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4765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592</Words>
  <Application>Microsoft Office PowerPoint</Application>
  <PresentationFormat>Широкоэкранный</PresentationFormat>
  <Paragraphs>177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Arial Black</vt:lpstr>
      <vt:lpstr>Calibri</vt:lpstr>
      <vt:lpstr>Calibri Light</vt:lpstr>
      <vt:lpstr>REG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809687</dc:creator>
  <cp:lastModifiedBy>user</cp:lastModifiedBy>
  <cp:revision>107</cp:revision>
  <cp:lastPrinted>2021-01-29T06:39:38Z</cp:lastPrinted>
  <dcterms:created xsi:type="dcterms:W3CDTF">2021-01-26T07:54:44Z</dcterms:created>
  <dcterms:modified xsi:type="dcterms:W3CDTF">2021-01-29T07:44:07Z</dcterms:modified>
</cp:coreProperties>
</file>